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1696" r:id="rId2"/>
    <p:sldId id="258" r:id="rId3"/>
    <p:sldId id="1697" r:id="rId4"/>
    <p:sldId id="1725" r:id="rId5"/>
    <p:sldId id="1728" r:id="rId6"/>
    <p:sldId id="1727" r:id="rId7"/>
    <p:sldId id="1754" r:id="rId8"/>
    <p:sldId id="1726" r:id="rId9"/>
    <p:sldId id="1724" r:id="rId10"/>
    <p:sldId id="1723" r:id="rId11"/>
    <p:sldId id="1721" r:id="rId12"/>
    <p:sldId id="1758" r:id="rId13"/>
    <p:sldId id="1759" r:id="rId14"/>
    <p:sldId id="1722" r:id="rId15"/>
    <p:sldId id="1719" r:id="rId16"/>
    <p:sldId id="1788" r:id="rId17"/>
    <p:sldId id="1755" r:id="rId18"/>
    <p:sldId id="1720" r:id="rId19"/>
    <p:sldId id="1784" r:id="rId20"/>
    <p:sldId id="1785" r:id="rId21"/>
    <p:sldId id="1718" r:id="rId22"/>
    <p:sldId id="1803" r:id="rId23"/>
    <p:sldId id="1786" r:id="rId24"/>
    <p:sldId id="1802" r:id="rId25"/>
    <p:sldId id="1717" r:id="rId26"/>
    <p:sldId id="1787" r:id="rId27"/>
    <p:sldId id="1756" r:id="rId28"/>
    <p:sldId id="1713" r:id="rId29"/>
    <p:sldId id="1789" r:id="rId30"/>
    <p:sldId id="1716" r:id="rId31"/>
    <p:sldId id="1695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A7"/>
    <a:srgbClr val="D80C18"/>
    <a:srgbClr val="E60000"/>
    <a:srgbClr val="004538"/>
    <a:srgbClr val="6BB82D"/>
    <a:srgbClr val="0A529C"/>
    <a:srgbClr val="004097"/>
    <a:srgbClr val="CF131B"/>
    <a:srgbClr val="E7B663"/>
    <a:srgbClr val="A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9" autoAdjust="0"/>
    <p:restoredTop sz="96244" autoAdjust="0"/>
  </p:normalViewPr>
  <p:slideViewPr>
    <p:cSldViewPr snapToGrid="0">
      <p:cViewPr>
        <p:scale>
          <a:sx n="67" d="100"/>
          <a:sy n="67" d="100"/>
        </p:scale>
        <p:origin x="-317" y="-14"/>
      </p:cViewPr>
      <p:guideLst>
        <p:guide orient="horz" pos="219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928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99DF1-3932-451E-8BA5-7F3599D79FDB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B8DFB9-F54E-41A1-8671-F2E8401B4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5859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582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F:\瑞度8000\信息技术大学VI\PPT\未标题-1-07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7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3143249"/>
            <a:ext cx="8629650" cy="1381125"/>
          </a:xfrm>
          <a:prstGeom prst="rect">
            <a:avLst/>
          </a:prstGeom>
          <a:solidFill>
            <a:srgbClr val="0054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3" descr="F:\瑞度8000\信息技术大学VI\PPT\未标题-1-09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191" y="5630532"/>
            <a:ext cx="3693583" cy="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:\瑞度8000\信息技术大学VI\PPT\未标题-1-07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42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:\瑞度8000\信息技术大学VI\PPT\未标题-1-07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05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F:\瑞度8000\信息技术大学VI\PPT\未标题-1-07.jp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7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158479"/>
            <a:ext cx="352425" cy="352425"/>
          </a:xfrm>
          <a:prstGeom prst="rect">
            <a:avLst/>
          </a:prstGeom>
          <a:solidFill>
            <a:srgbClr val="0054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3" descr="F:\瑞度8000\信息技术大学VI\PPT\未标题-1-09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117" y="275131"/>
            <a:ext cx="2245784" cy="39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00250" marR="0" indent="-17145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kumimoji="0" lang="zh-CN" altLang="en-US" sz="1200" b="0" i="0" u="none" strike="noStrike" kern="1200" cap="none" spc="0" normalizeH="0" baseline="0" noProof="0">
          <a:ln>
            <a:noFill/>
          </a:ln>
          <a:solidFill>
            <a:srgbClr val="000000"/>
          </a:solidFill>
          <a:effectLst/>
          <a:uLnTx/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&#24515;&#32954;&#22797;&#33487;&#26415;.mp4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169798"/>
            <a:ext cx="1219200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</a:pPr>
            <a:r>
              <a:rPr lang="zh-CN" sz="2800" dirty="0">
                <a:solidFill>
                  <a:schemeClr val="bg1"/>
                </a:solidFill>
              </a:rPr>
              <a:t>校医院  苏增艳</a:t>
            </a:r>
            <a:endParaRPr lang="zh-CN" sz="4400" b="1" dirty="0">
              <a:solidFill>
                <a:schemeClr val="bg1"/>
              </a:solidFill>
            </a:endParaRPr>
          </a:p>
          <a:p>
            <a:pPr algn="ctr" fontAlgn="auto">
              <a:lnSpc>
                <a:spcPct val="20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2025</a:t>
            </a:r>
            <a:r>
              <a:rPr lang="zh-CN" altLang="en-US" sz="2800" dirty="0">
                <a:solidFill>
                  <a:schemeClr val="bg1"/>
                </a:solidFill>
              </a:rPr>
              <a:t>年</a:t>
            </a:r>
            <a:r>
              <a:rPr lang="en-US" altLang="zh-CN" sz="2800" dirty="0">
                <a:solidFill>
                  <a:schemeClr val="bg1"/>
                </a:solidFill>
              </a:rPr>
              <a:t>10</a:t>
            </a:r>
            <a:r>
              <a:rPr lang="zh-CN" altLang="en-US" sz="2800" dirty="0">
                <a:solidFill>
                  <a:schemeClr val="bg1"/>
                </a:solidFill>
              </a:rPr>
              <a:t>月</a:t>
            </a:r>
            <a:r>
              <a:rPr lang="en-US" altLang="zh-CN" sz="2800" dirty="0">
                <a:solidFill>
                  <a:schemeClr val="bg1"/>
                </a:solidFill>
              </a:rPr>
              <a:t>16</a:t>
            </a:r>
            <a:r>
              <a:rPr lang="zh-CN" altLang="en-US" sz="2800" dirty="0">
                <a:solidFill>
                  <a:schemeClr val="bg1"/>
                </a:solidFill>
              </a:rPr>
              <a:t>日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2112735"/>
            <a:ext cx="1219200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sz="6000" b="1" dirty="0">
                <a:solidFill>
                  <a:schemeClr val="bg1"/>
                </a:solidFill>
              </a:rPr>
              <a:t>救在身边</a:t>
            </a:r>
            <a:r>
              <a:rPr lang="en-US" altLang="zh-CN" sz="6000" b="1" dirty="0">
                <a:solidFill>
                  <a:schemeClr val="bg1"/>
                </a:solidFill>
              </a:rPr>
              <a:t>—</a:t>
            </a:r>
            <a:r>
              <a:rPr lang="zh-CN" altLang="en-US" sz="4800" b="1" dirty="0">
                <a:solidFill>
                  <a:schemeClr val="bg1"/>
                </a:solidFill>
              </a:rPr>
              <a:t>急救知识培训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454914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外伤出血（动脉</a:t>
            </a:r>
            <a:r>
              <a:rPr lang="en-US" altLang="zh-CN" sz="2800" b="1" dirty="0"/>
              <a:t>/</a:t>
            </a:r>
            <a:r>
              <a:rPr lang="zh-CN" altLang="en-US" sz="2800" b="1" dirty="0"/>
              <a:t>静脉出血）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81785" y="1360805"/>
            <a:ext cx="89452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/>
              <a:t>动脉出血：喷射状，鲜红色 </a:t>
            </a:r>
            <a:r>
              <a:rPr lang="en-US" altLang="zh-CN" sz="2000" dirty="0"/>
              <a:t>——</a:t>
            </a:r>
            <a:r>
              <a:rPr lang="zh-CN" altLang="en-US" sz="2000" dirty="0"/>
              <a:t>危险！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静脉出血：缓慢流出，暗红色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处理：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 直接压迫止血（纱布</a:t>
            </a:r>
            <a:r>
              <a:rPr lang="en-US" altLang="zh-CN" sz="2000" dirty="0"/>
              <a:t>/</a:t>
            </a:r>
            <a:r>
              <a:rPr lang="zh-CN" altLang="en-US" sz="2000" dirty="0"/>
              <a:t>干净毛巾按压</a:t>
            </a:r>
            <a:r>
              <a:rPr lang="en-US" altLang="zh-CN" sz="2000" dirty="0"/>
              <a:t>5-10</a:t>
            </a:r>
            <a:r>
              <a:rPr lang="zh-CN" altLang="en-US" sz="2000" dirty="0"/>
              <a:t>分钟）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 抬高伤肢（高于心脏）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 止血带仅</a:t>
            </a:r>
            <a:r>
              <a:rPr lang="zh-CN" altLang="en-US" sz="2000" dirty="0" smtClean="0"/>
              <a:t>用于四肢大动脉</a:t>
            </a:r>
            <a:r>
              <a:rPr lang="zh-CN" altLang="en-US" sz="2000" dirty="0"/>
              <a:t>出血（记录时间，每</a:t>
            </a:r>
            <a:r>
              <a:rPr lang="en-US" altLang="zh-CN" sz="2000" dirty="0"/>
              <a:t>30</a:t>
            </a:r>
            <a:r>
              <a:rPr lang="zh-CN" altLang="en-US" sz="2000" dirty="0"/>
              <a:t>分钟松</a:t>
            </a:r>
            <a:r>
              <a:rPr lang="en-US" altLang="zh-CN" sz="2000" dirty="0"/>
              <a:t>1</a:t>
            </a:r>
            <a:r>
              <a:rPr lang="zh-CN" altLang="en-US" sz="2000" dirty="0"/>
              <a:t>分钟）</a:t>
            </a:r>
          </a:p>
        </p:txBody>
      </p:sp>
      <p:sp>
        <p:nvSpPr>
          <p:cNvPr id="4" name="半闭框 3"/>
          <p:cNvSpPr/>
          <p:nvPr/>
        </p:nvSpPr>
        <p:spPr>
          <a:xfrm rot="12000000">
            <a:off x="1734185" y="3752215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半闭框 4"/>
          <p:cNvSpPr/>
          <p:nvPr/>
        </p:nvSpPr>
        <p:spPr>
          <a:xfrm rot="12000000">
            <a:off x="1734185" y="3251835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半闭框 5"/>
          <p:cNvSpPr/>
          <p:nvPr/>
        </p:nvSpPr>
        <p:spPr>
          <a:xfrm rot="12000000">
            <a:off x="1734185" y="2791460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3383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异物卡喉</a:t>
            </a:r>
            <a:r>
              <a:rPr lang="en-US" altLang="zh-CN" sz="2800" b="1" dirty="0"/>
              <a:t>—</a:t>
            </a:r>
            <a:r>
              <a:rPr lang="zh-CN" altLang="en-US" sz="2800" b="1" dirty="0"/>
              <a:t>气道梗阻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63700" y="1003300"/>
            <a:ext cx="89649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/>
              <a:t>表现：</a:t>
            </a:r>
            <a:r>
              <a:rPr lang="en-US" altLang="zh-CN" sz="2000" b="1" dirty="0"/>
              <a:t>“V”</a:t>
            </a:r>
            <a:r>
              <a:rPr lang="zh-CN" altLang="en-US" sz="2000" b="1" dirty="0"/>
              <a:t>形手势、三不能</a:t>
            </a:r>
            <a:r>
              <a:rPr lang="zh-CN" altLang="en-US" sz="2000" dirty="0"/>
              <a:t>（不能说话、不能呼吸、不能咳嗽）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处理：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 海姆立克法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 若患者昏迷，立即</a:t>
            </a:r>
            <a:r>
              <a:rPr lang="en-US" altLang="zh-CN" sz="2000" dirty="0"/>
              <a:t>CPR</a:t>
            </a:r>
            <a:r>
              <a:rPr lang="zh-CN" altLang="en-US" sz="2000" dirty="0"/>
              <a:t>（开放气道时检查异物）</a:t>
            </a:r>
          </a:p>
        </p:txBody>
      </p:sp>
      <p:sp>
        <p:nvSpPr>
          <p:cNvPr id="4" name="半闭框 3"/>
          <p:cNvSpPr/>
          <p:nvPr/>
        </p:nvSpPr>
        <p:spPr>
          <a:xfrm rot="12000000">
            <a:off x="1817370" y="2037080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半闭框 4"/>
          <p:cNvSpPr/>
          <p:nvPr/>
        </p:nvSpPr>
        <p:spPr>
          <a:xfrm rot="12000000">
            <a:off x="1817370" y="2460625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 descr="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40" y="3138805"/>
            <a:ext cx="5793740" cy="30200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9"/>
          <p:cNvPicPr>
            <a:picLocks noChangeAspect="1"/>
          </p:cNvPicPr>
          <p:nvPr/>
        </p:nvPicPr>
        <p:blipFill>
          <a:blip r:embed="rId2"/>
          <a:srcRect t="10320"/>
          <a:stretch>
            <a:fillRect/>
          </a:stretch>
        </p:blipFill>
        <p:spPr>
          <a:xfrm>
            <a:off x="1086485" y="1308100"/>
            <a:ext cx="4372610" cy="4972050"/>
          </a:xfrm>
          <a:prstGeom prst="rect">
            <a:avLst/>
          </a:prstGeom>
        </p:spPr>
      </p:pic>
      <p:pic>
        <p:nvPicPr>
          <p:cNvPr id="4" name="图片 3" descr="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698500"/>
            <a:ext cx="4220210" cy="546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3"/>
          <p:cNvPicPr>
            <a:picLocks noChangeAspect="1"/>
          </p:cNvPicPr>
          <p:nvPr/>
        </p:nvPicPr>
        <p:blipFill>
          <a:blip r:embed="rId2"/>
          <a:srcRect r="11242"/>
          <a:stretch>
            <a:fillRect/>
          </a:stretch>
        </p:blipFill>
        <p:spPr>
          <a:xfrm>
            <a:off x="1580515" y="1667510"/>
            <a:ext cx="3982085" cy="37833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51685" y="1136015"/>
            <a:ext cx="28587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一般情况下：腹部冲击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90690" y="981710"/>
            <a:ext cx="2976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>
                <a:sym typeface="+mn-ea"/>
              </a:rPr>
              <a:t>肥胖者？孕妇？胸部冲击</a:t>
            </a:r>
            <a:endParaRPr lang="zh-CN" altLang="en-US" sz="2000"/>
          </a:p>
        </p:txBody>
      </p:sp>
      <p:pic>
        <p:nvPicPr>
          <p:cNvPr id="8" name="图片 7" descr="28"/>
          <p:cNvPicPr>
            <a:picLocks noChangeAspect="1"/>
          </p:cNvPicPr>
          <p:nvPr/>
        </p:nvPicPr>
        <p:blipFill>
          <a:blip r:embed="rId3"/>
          <a:srcRect l="12561" t="21303" r="10728" b="10523"/>
          <a:stretch>
            <a:fillRect/>
          </a:stretch>
        </p:blipFill>
        <p:spPr>
          <a:xfrm>
            <a:off x="6574790" y="1667510"/>
            <a:ext cx="3409315" cy="4049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癫痫发作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65935" y="1442720"/>
            <a:ext cx="860742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/>
              <a:t>表现：肢体抽搐、意识丧失、口吐白沫，通常</a:t>
            </a:r>
            <a:r>
              <a:rPr lang="en-US" altLang="zh-CN" sz="2000"/>
              <a:t>1-3</a:t>
            </a:r>
            <a:r>
              <a:rPr lang="zh-CN" altLang="en-US" sz="2000"/>
              <a:t>分钟自行停止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处理：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       侧卧位（防误吸）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       移开周围危险物品（桌椅、热水）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       </a:t>
            </a:r>
            <a:r>
              <a:rPr lang="zh-CN" altLang="en-US" sz="2000" b="1"/>
              <a:t>勿强行按压肢体</a:t>
            </a:r>
            <a:r>
              <a:rPr lang="en-US" altLang="zh-CN" sz="2000" b="1"/>
              <a:t>/</a:t>
            </a:r>
            <a:r>
              <a:rPr lang="zh-CN" altLang="en-US" sz="2000" b="1"/>
              <a:t>塞东西到嘴里！</a:t>
            </a:r>
          </a:p>
        </p:txBody>
      </p:sp>
      <p:sp>
        <p:nvSpPr>
          <p:cNvPr id="5" name="半闭框 4"/>
          <p:cNvSpPr/>
          <p:nvPr/>
        </p:nvSpPr>
        <p:spPr>
          <a:xfrm rot="12000000">
            <a:off x="1913255" y="2884170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半闭框 5"/>
          <p:cNvSpPr/>
          <p:nvPr/>
        </p:nvSpPr>
        <p:spPr>
          <a:xfrm rot="12000000">
            <a:off x="1913255" y="2460625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02765" y="3320415"/>
            <a:ext cx="510540" cy="520065"/>
            <a:chOff x="1173" y="6461"/>
            <a:chExt cx="1092" cy="1092"/>
          </a:xfrm>
        </p:grpSpPr>
        <p:sp>
          <p:nvSpPr>
            <p:cNvPr id="7" name="减号 6"/>
            <p:cNvSpPr/>
            <p:nvPr/>
          </p:nvSpPr>
          <p:spPr>
            <a:xfrm rot="2460000">
              <a:off x="1173" y="6791"/>
              <a:ext cx="1093" cy="433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减号 8"/>
            <p:cNvSpPr/>
            <p:nvPr/>
          </p:nvSpPr>
          <p:spPr>
            <a:xfrm rot="7920000">
              <a:off x="1145" y="6791"/>
              <a:ext cx="1093" cy="433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 descr="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5" y="3158490"/>
            <a:ext cx="4877435" cy="2827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5161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过敏反应（严重者过敏性休克）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49070" y="1156335"/>
            <a:ext cx="83731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/>
              <a:t>常见诱因：食物、药物、蚊虫叮咬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危险信号：喉头水肿（喘鸣</a:t>
            </a:r>
            <a:r>
              <a:rPr lang="en-US" altLang="zh-CN" sz="2000" dirty="0"/>
              <a:t>/</a:t>
            </a:r>
            <a:r>
              <a:rPr lang="zh-CN" altLang="en-US" sz="2000" dirty="0"/>
              <a:t>呼吸困难）、全身皮疹、血压下降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处理：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立即停药</a:t>
            </a:r>
            <a:r>
              <a:rPr lang="en-US" altLang="zh-CN" sz="2000" dirty="0"/>
              <a:t>/</a:t>
            </a:r>
            <a:r>
              <a:rPr lang="zh-CN" altLang="en-US" sz="2000" dirty="0"/>
              <a:t>远离过敏源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</a:t>
            </a:r>
            <a:r>
              <a:rPr lang="zh-CN" altLang="en-US" sz="2000" dirty="0" smtClean="0"/>
              <a:t>肾上腺素</a:t>
            </a:r>
            <a:r>
              <a:rPr lang="zh-CN" altLang="en-US" sz="2000" dirty="0"/>
              <a:t>笔</a:t>
            </a:r>
            <a:r>
              <a:rPr lang="en-US" altLang="zh-CN" sz="2000" dirty="0" err="1" smtClean="0"/>
              <a:t>EpiPen</a:t>
            </a:r>
            <a:r>
              <a:rPr lang="zh-CN" altLang="en-US" sz="2000" dirty="0"/>
              <a:t>，按说明注射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拨打</a:t>
            </a:r>
            <a:r>
              <a:rPr lang="en-US" altLang="zh-CN" sz="2000" dirty="0"/>
              <a:t>120</a:t>
            </a:r>
            <a:r>
              <a:rPr lang="zh-CN" altLang="en-US" sz="2000" dirty="0"/>
              <a:t>，保持平卧，可抬高下肢</a:t>
            </a:r>
          </a:p>
        </p:txBody>
      </p:sp>
      <p:sp>
        <p:nvSpPr>
          <p:cNvPr id="6" name="半闭框 5"/>
          <p:cNvSpPr/>
          <p:nvPr/>
        </p:nvSpPr>
        <p:spPr>
          <a:xfrm rot="12000000">
            <a:off x="1544320" y="2663825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半闭框 3"/>
          <p:cNvSpPr/>
          <p:nvPr/>
        </p:nvSpPr>
        <p:spPr>
          <a:xfrm rot="12000000">
            <a:off x="1501775" y="3087370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半闭框 4"/>
          <p:cNvSpPr/>
          <p:nvPr/>
        </p:nvSpPr>
        <p:spPr>
          <a:xfrm rot="12000000">
            <a:off x="1544320" y="3510915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0"/>
          <p:cNvPicPr>
            <a:picLocks noChangeAspect="1"/>
          </p:cNvPicPr>
          <p:nvPr/>
        </p:nvPicPr>
        <p:blipFill>
          <a:blip r:embed="rId2"/>
          <a:srcRect t="15328" b="4742"/>
          <a:stretch>
            <a:fillRect/>
          </a:stretch>
        </p:blipFill>
        <p:spPr>
          <a:xfrm>
            <a:off x="3169285" y="487680"/>
            <a:ext cx="5088255" cy="610298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963122" y="1905119"/>
            <a:ext cx="538480" cy="2245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常</a:t>
            </a:r>
          </a:p>
          <a:p>
            <a:r>
              <a:rPr lang="zh-CN" altLang="en-US" sz="2800" b="1" dirty="0"/>
              <a:t>见</a:t>
            </a:r>
          </a:p>
          <a:p>
            <a:r>
              <a:rPr lang="zh-CN" altLang="en-US" sz="2800" b="1" dirty="0"/>
              <a:t>过</a:t>
            </a:r>
          </a:p>
          <a:p>
            <a:r>
              <a:rPr lang="zh-CN" altLang="en-US" sz="2800" b="1" dirty="0"/>
              <a:t>敏</a:t>
            </a:r>
          </a:p>
          <a:p>
            <a:r>
              <a:rPr lang="zh-CN" altLang="en-US" sz="2800" b="1" dirty="0"/>
              <a:t>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2142" y="2096889"/>
            <a:ext cx="87071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/>
              <a:t>第三部分  必学急救技能</a:t>
            </a:r>
            <a:r>
              <a:rPr lang="en-US" altLang="zh-CN" sz="4000" b="1" dirty="0"/>
              <a:t>—CPR</a:t>
            </a:r>
            <a:r>
              <a:rPr lang="zh-CN" altLang="en-US" sz="4000" b="1" dirty="0"/>
              <a:t>与</a:t>
            </a:r>
            <a:r>
              <a:rPr lang="en-US" altLang="zh-CN" sz="4000" b="1" dirty="0"/>
              <a:t>AED</a:t>
            </a:r>
          </a:p>
        </p:txBody>
      </p:sp>
      <p:pic>
        <p:nvPicPr>
          <p:cNvPr id="3" name="图片 2" descr="11"/>
          <p:cNvPicPr>
            <a:picLocks noChangeAspect="1"/>
          </p:cNvPicPr>
          <p:nvPr/>
        </p:nvPicPr>
        <p:blipFill>
          <a:blip r:embed="rId2"/>
          <a:srcRect t="8849" b="7765"/>
          <a:stretch>
            <a:fillRect/>
          </a:stretch>
        </p:blipFill>
        <p:spPr>
          <a:xfrm>
            <a:off x="3044190" y="3100070"/>
            <a:ext cx="6103620" cy="3177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心脏骤停的识别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84655" y="1136015"/>
            <a:ext cx="89642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/>
              <a:t>判断意识：轻拍双肩，大喊</a:t>
            </a:r>
            <a:r>
              <a:rPr lang="en-US" altLang="zh-CN" sz="2000"/>
              <a:t>“</a:t>
            </a:r>
            <a:r>
              <a:rPr lang="zh-CN" altLang="en-US" sz="2000"/>
              <a:t>同学！你怎么了？</a:t>
            </a:r>
            <a:r>
              <a:rPr lang="en-US" altLang="zh-CN" sz="2000"/>
              <a:t>”——</a:t>
            </a:r>
            <a:r>
              <a:rPr lang="zh-CN" altLang="en-US" sz="2000"/>
              <a:t>无反应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判断呼吸：看胸廓起伏（</a:t>
            </a:r>
            <a:r>
              <a:rPr lang="en-US" altLang="zh-CN" sz="2000"/>
              <a:t>5-10</a:t>
            </a:r>
            <a:r>
              <a:rPr lang="zh-CN" altLang="en-US" sz="2000"/>
              <a:t>秒）</a:t>
            </a:r>
            <a:r>
              <a:rPr lang="en-US" altLang="zh-CN" sz="2000"/>
              <a:t>——</a:t>
            </a:r>
            <a:r>
              <a:rPr lang="zh-CN" altLang="en-US" sz="2000"/>
              <a:t>无正常呼吸（或仅叹息样呼吸）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立即呼救：</a:t>
            </a:r>
            <a:r>
              <a:rPr lang="en-US" altLang="zh-CN" sz="2000"/>
              <a:t>“</a:t>
            </a:r>
            <a:r>
              <a:rPr lang="zh-CN" altLang="en-US" sz="2000"/>
              <a:t>来人啊！这里有人晕倒了！我是急救员！请帮我打</a:t>
            </a:r>
            <a:r>
              <a:rPr lang="en-US" altLang="zh-CN" sz="2000"/>
              <a:t>120</a:t>
            </a:r>
            <a:r>
              <a:rPr lang="zh-CN" altLang="en-US" sz="2000"/>
              <a:t>，取</a:t>
            </a:r>
            <a:r>
              <a:rPr lang="en-US" altLang="zh-CN" sz="2000"/>
              <a:t>AED</a:t>
            </a:r>
            <a:r>
              <a:rPr lang="zh-CN" altLang="en-US" sz="2000"/>
              <a:t>！</a:t>
            </a:r>
            <a:r>
              <a:rPr lang="en-US" altLang="zh-CN" sz="2000"/>
              <a:t>”</a:t>
            </a:r>
          </a:p>
        </p:txBody>
      </p:sp>
      <p:pic>
        <p:nvPicPr>
          <p:cNvPr id="4" name="图片 3" descr="19"/>
          <p:cNvPicPr>
            <a:picLocks noChangeAspect="1"/>
          </p:cNvPicPr>
          <p:nvPr/>
        </p:nvPicPr>
        <p:blipFill>
          <a:blip r:embed="rId2"/>
          <a:srcRect t="10427" r="7199"/>
          <a:stretch>
            <a:fillRect/>
          </a:stretch>
        </p:blipFill>
        <p:spPr>
          <a:xfrm>
            <a:off x="3430270" y="3088640"/>
            <a:ext cx="5331460" cy="3430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23558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CPR</a:t>
            </a:r>
            <a:r>
              <a:rPr lang="zh-CN" altLang="en-US" sz="2800" b="1" dirty="0"/>
              <a:t>按压姿势</a:t>
            </a:r>
          </a:p>
        </p:txBody>
      </p:sp>
      <p:pic>
        <p:nvPicPr>
          <p:cNvPr id="4" name="图片 3" descr="12_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855" y="1160780"/>
            <a:ext cx="5342255" cy="4536440"/>
          </a:xfrm>
          <a:prstGeom prst="rect">
            <a:avLst/>
          </a:prstGeom>
        </p:spPr>
      </p:pic>
      <p:pic>
        <p:nvPicPr>
          <p:cNvPr id="5" name="图片 4" descr="39"/>
          <p:cNvPicPr>
            <a:picLocks noChangeAspect="1"/>
          </p:cNvPicPr>
          <p:nvPr/>
        </p:nvPicPr>
        <p:blipFill>
          <a:blip r:embed="rId3"/>
          <a:srcRect l="5839" t="16564" r="2702" b="2613"/>
          <a:stretch>
            <a:fillRect/>
          </a:stretch>
        </p:blipFill>
        <p:spPr>
          <a:xfrm>
            <a:off x="1297305" y="846455"/>
            <a:ext cx="4479925" cy="5279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14800" y="5557520"/>
            <a:ext cx="18999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</a:rPr>
              <a:t>掌根不能离开胸壁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414145" y="1035685"/>
            <a:ext cx="2291080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纲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52643" y="1035761"/>
            <a:ext cx="589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54A7"/>
                </a:solidFill>
              </a:rPr>
              <a:t>一</a:t>
            </a:r>
          </a:p>
        </p:txBody>
      </p:sp>
      <p:sp>
        <p:nvSpPr>
          <p:cNvPr id="45" name="矩形 44"/>
          <p:cNvSpPr/>
          <p:nvPr/>
        </p:nvSpPr>
        <p:spPr>
          <a:xfrm>
            <a:off x="6573368" y="1097295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为什么要学急救</a:t>
            </a:r>
          </a:p>
        </p:txBody>
      </p:sp>
      <p:sp>
        <p:nvSpPr>
          <p:cNvPr id="47" name="矩形 46"/>
          <p:cNvSpPr/>
          <p:nvPr/>
        </p:nvSpPr>
        <p:spPr>
          <a:xfrm>
            <a:off x="5878043" y="2047951"/>
            <a:ext cx="589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54A7"/>
                </a:solidFill>
              </a:rPr>
              <a:t>二</a:t>
            </a:r>
          </a:p>
        </p:txBody>
      </p:sp>
      <p:sp>
        <p:nvSpPr>
          <p:cNvPr id="48" name="矩形 47"/>
          <p:cNvSpPr/>
          <p:nvPr/>
        </p:nvSpPr>
        <p:spPr>
          <a:xfrm>
            <a:off x="6573368" y="210885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校园常见急症识别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与预处理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852643" y="4090111"/>
            <a:ext cx="589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54A7"/>
                </a:solidFill>
              </a:rPr>
              <a:t>四</a:t>
            </a:r>
          </a:p>
        </p:txBody>
      </p:sp>
      <p:sp>
        <p:nvSpPr>
          <p:cNvPr id="51" name="矩形 50"/>
          <p:cNvSpPr/>
          <p:nvPr/>
        </p:nvSpPr>
        <p:spPr>
          <a:xfrm>
            <a:off x="6654648" y="4151645"/>
            <a:ext cx="2926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急救误区与注意事项</a:t>
            </a:r>
          </a:p>
        </p:txBody>
      </p:sp>
      <p:sp>
        <p:nvSpPr>
          <p:cNvPr id="53" name="矩形 52"/>
          <p:cNvSpPr/>
          <p:nvPr/>
        </p:nvSpPr>
        <p:spPr>
          <a:xfrm>
            <a:off x="5878043" y="3033471"/>
            <a:ext cx="589280" cy="5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0054A7"/>
                </a:solidFill>
              </a:rPr>
              <a:t>三</a:t>
            </a:r>
          </a:p>
        </p:txBody>
      </p:sp>
      <p:sp>
        <p:nvSpPr>
          <p:cNvPr id="54" name="矩形 53"/>
          <p:cNvSpPr/>
          <p:nvPr/>
        </p:nvSpPr>
        <p:spPr>
          <a:xfrm>
            <a:off x="6573368" y="3094370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必学急救技能</a:t>
            </a:r>
          </a:p>
        </p:txBody>
      </p:sp>
      <p:pic>
        <p:nvPicPr>
          <p:cNvPr id="4" name="图片 3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" y="3841115"/>
            <a:ext cx="3717925" cy="2478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20201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CPR</a:t>
            </a:r>
            <a:r>
              <a:rPr lang="zh-CN" altLang="en-US" sz="2800" b="1" dirty="0"/>
              <a:t>示意图</a:t>
            </a:r>
            <a:endParaRPr lang="zh-CN" altLang="en-US" sz="2800" b="1" dirty="0"/>
          </a:p>
        </p:txBody>
      </p:sp>
      <p:pic>
        <p:nvPicPr>
          <p:cNvPr id="4" name="图片 3" descr="43"/>
          <p:cNvPicPr>
            <a:picLocks noChangeAspect="1"/>
          </p:cNvPicPr>
          <p:nvPr/>
        </p:nvPicPr>
        <p:blipFill>
          <a:blip r:embed="rId2"/>
          <a:srcRect t="5413" b="4251"/>
          <a:stretch>
            <a:fillRect/>
          </a:stretch>
        </p:blipFill>
        <p:spPr>
          <a:xfrm>
            <a:off x="6162040" y="898525"/>
            <a:ext cx="2420620" cy="3294380"/>
          </a:xfrm>
          <a:prstGeom prst="rect">
            <a:avLst/>
          </a:prstGeom>
        </p:spPr>
      </p:pic>
      <p:pic>
        <p:nvPicPr>
          <p:cNvPr id="5" name="图片 4" descr="46"/>
          <p:cNvPicPr>
            <a:picLocks noChangeAspect="1"/>
          </p:cNvPicPr>
          <p:nvPr/>
        </p:nvPicPr>
        <p:blipFill>
          <a:blip r:embed="rId3"/>
          <a:srcRect t="18978" b="21321"/>
          <a:stretch>
            <a:fillRect/>
          </a:stretch>
        </p:blipFill>
        <p:spPr>
          <a:xfrm>
            <a:off x="432435" y="991235"/>
            <a:ext cx="2439670" cy="3237865"/>
          </a:xfrm>
          <a:prstGeom prst="rect">
            <a:avLst/>
          </a:prstGeom>
        </p:spPr>
      </p:pic>
      <p:pic>
        <p:nvPicPr>
          <p:cNvPr id="6" name="图片 5" descr="47"/>
          <p:cNvPicPr>
            <a:picLocks noChangeAspect="1"/>
          </p:cNvPicPr>
          <p:nvPr/>
        </p:nvPicPr>
        <p:blipFill>
          <a:blip r:embed="rId4"/>
          <a:srcRect t="18776" b="21321"/>
          <a:stretch>
            <a:fillRect/>
          </a:stretch>
        </p:blipFill>
        <p:spPr>
          <a:xfrm>
            <a:off x="3241675" y="888365"/>
            <a:ext cx="2489835" cy="3314700"/>
          </a:xfrm>
          <a:prstGeom prst="rect">
            <a:avLst/>
          </a:prstGeom>
        </p:spPr>
      </p:pic>
      <p:pic>
        <p:nvPicPr>
          <p:cNvPr id="9" name="图片 8" descr="50"/>
          <p:cNvPicPr>
            <a:picLocks noChangeAspect="1"/>
          </p:cNvPicPr>
          <p:nvPr/>
        </p:nvPicPr>
        <p:blipFill>
          <a:blip r:embed="rId5"/>
          <a:srcRect t="18675" b="21523"/>
          <a:stretch>
            <a:fillRect/>
          </a:stretch>
        </p:blipFill>
        <p:spPr>
          <a:xfrm>
            <a:off x="9080500" y="909320"/>
            <a:ext cx="2477770" cy="3294380"/>
          </a:xfrm>
          <a:prstGeom prst="rect">
            <a:avLst/>
          </a:prstGeom>
        </p:spPr>
      </p:pic>
      <p:pic>
        <p:nvPicPr>
          <p:cNvPr id="10" name="图片 9" descr="51"/>
          <p:cNvPicPr>
            <a:picLocks noChangeAspect="1"/>
          </p:cNvPicPr>
          <p:nvPr/>
        </p:nvPicPr>
        <p:blipFill>
          <a:blip r:embed="rId6"/>
          <a:srcRect t="21112" b="33197"/>
          <a:stretch>
            <a:fillRect/>
          </a:stretch>
        </p:blipFill>
        <p:spPr>
          <a:xfrm>
            <a:off x="4989195" y="4404360"/>
            <a:ext cx="2214245" cy="2247900"/>
          </a:xfrm>
          <a:prstGeom prst="rect">
            <a:avLst/>
          </a:prstGeom>
        </p:spPr>
      </p:pic>
      <p:sp>
        <p:nvSpPr>
          <p:cNvPr id="11" name="燕尾形箭头 10"/>
          <p:cNvSpPr/>
          <p:nvPr/>
        </p:nvSpPr>
        <p:spPr>
          <a:xfrm>
            <a:off x="2872105" y="2116455"/>
            <a:ext cx="326390" cy="22479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燕尾形箭头 11"/>
          <p:cNvSpPr/>
          <p:nvPr/>
        </p:nvSpPr>
        <p:spPr>
          <a:xfrm>
            <a:off x="5731510" y="2116455"/>
            <a:ext cx="326390" cy="22479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箭头 12"/>
          <p:cNvSpPr/>
          <p:nvPr/>
        </p:nvSpPr>
        <p:spPr>
          <a:xfrm>
            <a:off x="8754110" y="2116455"/>
            <a:ext cx="326390" cy="22479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424555" y="4305935"/>
            <a:ext cx="1491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/>
              <a:t>计数：</a:t>
            </a:r>
            <a:r>
              <a:rPr lang="en-US" altLang="zh-CN" sz="1400" b="1"/>
              <a:t>01,02,</a:t>
            </a:r>
            <a:r>
              <a:rPr lang="zh-CN" altLang="en-US" sz="1400" b="1"/>
              <a:t>…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38505" y="4305935"/>
            <a:ext cx="18275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/>
              <a:t>数秒：</a:t>
            </a:r>
            <a:r>
              <a:rPr lang="en-US" altLang="zh-CN" sz="1400" b="1"/>
              <a:t>1001,1002,</a:t>
            </a:r>
            <a:r>
              <a:rPr lang="zh-CN" altLang="en-US" sz="1400" b="1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2379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CPR</a:t>
            </a:r>
            <a:r>
              <a:rPr lang="zh-CN" altLang="en-US" sz="2800" b="1" dirty="0" smtClean="0"/>
              <a:t>操作</a:t>
            </a:r>
            <a:r>
              <a:rPr lang="zh-CN" altLang="en-US" sz="2800" b="1" dirty="0"/>
              <a:t>流程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979805" y="737870"/>
            <a:ext cx="923734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dirty="0"/>
              <a:t>确保现场安全，做好个人防护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/>
              <a:t>判断患者意识和呼吸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/>
              <a:t>呼救并启动应急反应系统，拨打</a:t>
            </a:r>
            <a:r>
              <a:rPr lang="en-US" altLang="zh-CN" dirty="0"/>
              <a:t>120</a:t>
            </a:r>
            <a:r>
              <a:rPr lang="zh-CN" altLang="en-US" dirty="0"/>
              <a:t>、取</a:t>
            </a:r>
            <a:r>
              <a:rPr lang="en-US" altLang="zh-CN" dirty="0"/>
              <a:t>AED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/>
              <a:t>开始胸外按压：位置两乳头连线中点，深度</a:t>
            </a:r>
            <a:r>
              <a:rPr lang="en-US" altLang="zh-CN" dirty="0"/>
              <a:t>5-6cm</a:t>
            </a:r>
            <a:r>
              <a:rPr lang="zh-CN" altLang="en-US" dirty="0"/>
              <a:t>，频率</a:t>
            </a:r>
            <a:r>
              <a:rPr lang="en-US" altLang="zh-CN" dirty="0"/>
              <a:t>100-120</a:t>
            </a:r>
            <a:r>
              <a:rPr lang="zh-CN" altLang="en-US" dirty="0"/>
              <a:t>次</a:t>
            </a:r>
            <a:r>
              <a:rPr lang="en-US" altLang="zh-CN" dirty="0"/>
              <a:t>/</a:t>
            </a:r>
            <a:r>
              <a:rPr lang="zh-CN" altLang="en-US" dirty="0"/>
              <a:t>分，保证回弹，</a:t>
            </a:r>
            <a:r>
              <a:rPr lang="en-US" altLang="zh-CN" dirty="0"/>
              <a:t>30</a:t>
            </a:r>
            <a:r>
              <a:rPr lang="zh-CN" altLang="en-US" dirty="0"/>
              <a:t>次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/>
              <a:t>开放气道：压额提颏法（怀疑颈椎损伤用托颌法）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/>
              <a:t>人工呼吸：捏鼻包口，每次吹气</a:t>
            </a:r>
            <a:r>
              <a:rPr lang="en-US" altLang="zh-CN" dirty="0"/>
              <a:t>1</a:t>
            </a:r>
            <a:r>
              <a:rPr lang="zh-CN" altLang="en-US" dirty="0"/>
              <a:t>秒，见胸廓起伏，</a:t>
            </a:r>
            <a:r>
              <a:rPr lang="en-US" altLang="zh-CN" dirty="0"/>
              <a:t>2</a:t>
            </a:r>
            <a:r>
              <a:rPr lang="zh-CN" altLang="en-US" dirty="0"/>
              <a:t>次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/>
              <a:t>成人按压与吹气比为</a:t>
            </a:r>
            <a:r>
              <a:rPr lang="en-US" altLang="zh-CN" dirty="0"/>
              <a:t>30:2</a:t>
            </a:r>
            <a:r>
              <a:rPr lang="zh-CN" altLang="en-US" dirty="0"/>
              <a:t>，儿童或婴儿</a:t>
            </a:r>
            <a:r>
              <a:rPr lang="en-US" altLang="zh-CN" dirty="0"/>
              <a:t>15:2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/>
              <a:t>尽早使用</a:t>
            </a:r>
            <a:r>
              <a:rPr lang="en-US" altLang="zh-CN" dirty="0"/>
              <a:t>AED</a:t>
            </a:r>
          </a:p>
          <a:p>
            <a:pPr fontAlgn="auto">
              <a:lnSpc>
                <a:spcPct val="200000"/>
              </a:lnSpc>
            </a:pPr>
            <a:r>
              <a:rPr lang="zh-CN" altLang="en-US" dirty="0"/>
              <a:t>持续</a:t>
            </a:r>
            <a:r>
              <a:rPr lang="en-US" altLang="zh-CN" dirty="0"/>
              <a:t>CPR</a:t>
            </a:r>
            <a:r>
              <a:rPr lang="zh-CN" altLang="en-US" dirty="0"/>
              <a:t>直到患者恢复或专业人员到达</a:t>
            </a:r>
          </a:p>
        </p:txBody>
      </p:sp>
      <p:pic>
        <p:nvPicPr>
          <p:cNvPr id="4" name="图片 3" descr="18"/>
          <p:cNvPicPr>
            <a:picLocks noChangeAspect="1"/>
          </p:cNvPicPr>
          <p:nvPr/>
        </p:nvPicPr>
        <p:blipFill>
          <a:blip r:embed="rId2"/>
          <a:srcRect t="24560"/>
          <a:stretch>
            <a:fillRect/>
          </a:stretch>
        </p:blipFill>
        <p:spPr>
          <a:xfrm>
            <a:off x="8293735" y="3186430"/>
            <a:ext cx="3846830" cy="342900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70817" y="1306195"/>
            <a:ext cx="1279268" cy="4119245"/>
            <a:chOff x="670817" y="1306195"/>
            <a:chExt cx="1279268" cy="4119245"/>
          </a:xfrm>
        </p:grpSpPr>
        <p:sp>
          <p:nvSpPr>
            <p:cNvPr id="5" name="下箭头 4"/>
            <p:cNvSpPr/>
            <p:nvPr/>
          </p:nvSpPr>
          <p:spPr>
            <a:xfrm>
              <a:off x="1633220" y="1306195"/>
              <a:ext cx="316865" cy="27559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下箭头 5"/>
            <p:cNvSpPr/>
            <p:nvPr/>
          </p:nvSpPr>
          <p:spPr>
            <a:xfrm>
              <a:off x="1633220" y="1855470"/>
              <a:ext cx="316865" cy="27559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下箭头 6"/>
            <p:cNvSpPr/>
            <p:nvPr/>
          </p:nvSpPr>
          <p:spPr>
            <a:xfrm>
              <a:off x="1633220" y="2400935"/>
              <a:ext cx="316865" cy="27559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下箭头 7"/>
            <p:cNvSpPr/>
            <p:nvPr/>
          </p:nvSpPr>
          <p:spPr>
            <a:xfrm>
              <a:off x="1633220" y="2957195"/>
              <a:ext cx="316865" cy="27559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下箭头 8"/>
            <p:cNvSpPr/>
            <p:nvPr/>
          </p:nvSpPr>
          <p:spPr>
            <a:xfrm>
              <a:off x="1633220" y="3492500"/>
              <a:ext cx="316865" cy="27559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下箭头 9"/>
            <p:cNvSpPr/>
            <p:nvPr/>
          </p:nvSpPr>
          <p:spPr>
            <a:xfrm>
              <a:off x="1633220" y="4038600"/>
              <a:ext cx="316865" cy="27559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下箭头 10"/>
            <p:cNvSpPr/>
            <p:nvPr/>
          </p:nvSpPr>
          <p:spPr>
            <a:xfrm>
              <a:off x="1633220" y="4604385"/>
              <a:ext cx="316865" cy="27559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下箭头 11"/>
            <p:cNvSpPr/>
            <p:nvPr/>
          </p:nvSpPr>
          <p:spPr>
            <a:xfrm>
              <a:off x="1633220" y="5149850"/>
              <a:ext cx="316865" cy="275590"/>
            </a:xfrm>
            <a:prstGeom prst="downArrow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上弧形箭头 12"/>
            <p:cNvSpPr/>
            <p:nvPr/>
          </p:nvSpPr>
          <p:spPr>
            <a:xfrm rot="16200000">
              <a:off x="185106" y="3078734"/>
              <a:ext cx="1367155" cy="395734"/>
            </a:xfrm>
            <a:prstGeom prst="curvedDownArrow">
              <a:avLst/>
            </a:prstGeom>
            <a:solidFill>
              <a:srgbClr val="0054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54A7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16487" y="2811780"/>
            <a:ext cx="3543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5</a:t>
            </a:r>
            <a:r>
              <a:rPr lang="zh-CN" altLang="en-US" sz="1600" dirty="0" smtClean="0"/>
              <a:t>个</a:t>
            </a:r>
            <a:endParaRPr lang="en-US" altLang="zh-CN" sz="1600" dirty="0" smtClean="0"/>
          </a:p>
          <a:p>
            <a:pPr algn="ctr"/>
            <a:r>
              <a:rPr lang="zh-CN" altLang="en-US" sz="1600" dirty="0"/>
              <a:t>循环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32137" y="5969000"/>
            <a:ext cx="763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核心步骤：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胸外按压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Compression→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开放气道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Airway→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人工呼吸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Breathing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83330" y="1954530"/>
            <a:ext cx="46748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rgbClr val="FF0000"/>
                </a:solidFill>
              </a:rPr>
              <a:t>AED</a:t>
            </a:r>
            <a:r>
              <a:rPr lang="zh-CN" altLang="en-US" sz="6600" dirty="0" smtClean="0"/>
              <a:t>的使用</a:t>
            </a:r>
            <a:endParaRPr lang="zh-CN" altLang="en-US" sz="6600" dirty="0"/>
          </a:p>
        </p:txBody>
      </p:sp>
    </p:spTree>
    <p:extLst>
      <p:ext uri="{BB962C8B-B14F-4D97-AF65-F5344CB8AC3E}">
        <p14:creationId xmlns:p14="http://schemas.microsoft.com/office/powerpoint/2010/main" val="424039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27114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AED</a:t>
            </a:r>
            <a:r>
              <a:rPr lang="zh-CN" altLang="en-US" sz="2800" b="1" dirty="0"/>
              <a:t>的工作原理</a:t>
            </a:r>
          </a:p>
        </p:txBody>
      </p:sp>
      <p:pic>
        <p:nvPicPr>
          <p:cNvPr id="6" name="图片 5" descr="54_副本_副本"/>
          <p:cNvPicPr>
            <a:picLocks noChangeAspect="1"/>
          </p:cNvPicPr>
          <p:nvPr/>
        </p:nvPicPr>
        <p:blipFill>
          <a:blip r:embed="rId2"/>
          <a:srcRect t="18675"/>
          <a:stretch>
            <a:fillRect/>
          </a:stretch>
        </p:blipFill>
        <p:spPr>
          <a:xfrm>
            <a:off x="5424805" y="797560"/>
            <a:ext cx="5158740" cy="5608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04215" y="871220"/>
            <a:ext cx="440118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/>
              <a:t>在严重的心律失常时，用外加的高能量脉冲电流通过心脏，使全部或者大部分心肌细胞在瞬间同时除极，造成心脏短暂的电活动停止，然后由最高自律性的起搏点（窦房结）重新主导心脏节律的治疗过程。</a:t>
            </a:r>
          </a:p>
        </p:txBody>
      </p:sp>
      <p:pic>
        <p:nvPicPr>
          <p:cNvPr id="8" name="图片 7" descr="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60" y="3275965"/>
            <a:ext cx="3427095" cy="31299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" y="6068050"/>
            <a:ext cx="1582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SP: Sternum Pad</a:t>
            </a:r>
          </a:p>
          <a:p>
            <a:r>
              <a:rPr lang="en-US" altLang="zh-CN" sz="1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AP: Apex Pad</a:t>
            </a:r>
            <a:endParaRPr lang="zh-CN" alt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70" y="1220470"/>
            <a:ext cx="4695825" cy="4695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200025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/>
              <a:t>AED</a:t>
            </a:r>
            <a:r>
              <a:rPr lang="zh-CN" altLang="en-US" sz="2800" b="1" dirty="0"/>
              <a:t>的使用</a:t>
            </a:r>
          </a:p>
        </p:txBody>
      </p:sp>
      <p:pic>
        <p:nvPicPr>
          <p:cNvPr id="3" name="图片 2" descr="52"/>
          <p:cNvPicPr>
            <a:picLocks noChangeAspect="1"/>
          </p:cNvPicPr>
          <p:nvPr/>
        </p:nvPicPr>
        <p:blipFill>
          <a:blip r:embed="rId2"/>
          <a:srcRect l="3833" t="13760" b="4672"/>
          <a:stretch>
            <a:fillRect/>
          </a:stretch>
        </p:blipFill>
        <p:spPr>
          <a:xfrm>
            <a:off x="6309995" y="555625"/>
            <a:ext cx="4998085" cy="5667375"/>
          </a:xfrm>
          <a:prstGeom prst="rect">
            <a:avLst/>
          </a:prstGeom>
        </p:spPr>
      </p:pic>
      <p:pic>
        <p:nvPicPr>
          <p:cNvPr id="4" name="图片 3" descr="53"/>
          <p:cNvPicPr>
            <a:picLocks noChangeAspect="1"/>
          </p:cNvPicPr>
          <p:nvPr/>
        </p:nvPicPr>
        <p:blipFill>
          <a:blip r:embed="rId3"/>
          <a:srcRect l="4561" t="14110" b="8161"/>
          <a:stretch>
            <a:fillRect/>
          </a:stretch>
        </p:blipFill>
        <p:spPr>
          <a:xfrm>
            <a:off x="897890" y="782955"/>
            <a:ext cx="4916170" cy="53524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69490" y="1282065"/>
            <a:ext cx="32778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成人电极片中心</a:t>
            </a:r>
            <a:r>
              <a:rPr lang="zh-CN" altLang="en-US" sz="1400" b="1" dirty="0" smtClean="0"/>
              <a:t>间距</a:t>
            </a:r>
            <a:r>
              <a:rPr lang="en-US" altLang="zh-CN" sz="1400" b="1" dirty="0" smtClean="0"/>
              <a:t>15cm</a:t>
            </a:r>
            <a:r>
              <a:rPr lang="zh-CN" altLang="en-US" sz="1400" b="1" dirty="0" smtClean="0"/>
              <a:t>左右</a:t>
            </a:r>
            <a:endParaRPr lang="en-US" altLang="zh-CN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66060" y="1517650"/>
            <a:ext cx="6606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rgbClr val="FF0000"/>
                </a:solidFill>
              </a:rPr>
              <a:t>CPR</a:t>
            </a:r>
            <a:r>
              <a:rPr lang="zh-CN" altLang="en-US" sz="2800" b="1">
                <a:solidFill>
                  <a:srgbClr val="FF0000"/>
                </a:solidFill>
              </a:rPr>
              <a:t>核心为</a:t>
            </a:r>
            <a:r>
              <a:rPr lang="en-US" altLang="zh-CN" sz="2800" b="1">
                <a:solidFill>
                  <a:srgbClr val="FF0000"/>
                </a:solidFill>
              </a:rPr>
              <a:t>“</a:t>
            </a:r>
            <a:r>
              <a:rPr lang="zh-CN" altLang="en-US" sz="2800" b="1">
                <a:solidFill>
                  <a:srgbClr val="FF0000"/>
                </a:solidFill>
              </a:rPr>
              <a:t>高质量胸外按压</a:t>
            </a:r>
            <a:r>
              <a:rPr lang="en-US" altLang="zh-CN" sz="2800" b="1">
                <a:solidFill>
                  <a:srgbClr val="FF0000"/>
                </a:solidFill>
              </a:rPr>
              <a:t>+</a:t>
            </a:r>
            <a:r>
              <a:rPr lang="zh-CN" altLang="en-US" sz="2800" b="1">
                <a:solidFill>
                  <a:srgbClr val="FF0000"/>
                </a:solidFill>
              </a:rPr>
              <a:t>尽早除颤</a:t>
            </a:r>
            <a:r>
              <a:rPr lang="en-US" altLang="zh-CN" sz="2800" b="1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60205" y="2580640"/>
            <a:ext cx="19913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第二次电除颤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94790" y="2580640"/>
            <a:ext cx="14605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首次电除颤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85540" y="2580640"/>
            <a:ext cx="1950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立即</a:t>
            </a:r>
            <a:r>
              <a:rPr lang="en-US" altLang="zh-CN" sz="2000" b="1">
                <a:solidFill>
                  <a:srgbClr val="0070C0"/>
                </a:solidFill>
              </a:rPr>
              <a:t>CPR 2</a:t>
            </a:r>
            <a:r>
              <a:rPr lang="zh-CN" altLang="en-US" sz="2000" b="1">
                <a:solidFill>
                  <a:srgbClr val="0070C0"/>
                </a:solidFill>
              </a:rPr>
              <a:t>分钟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09845" y="3575685"/>
            <a:ext cx="2256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评估……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60600" y="3575685"/>
            <a:ext cx="19500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再次</a:t>
            </a:r>
            <a:r>
              <a:rPr lang="en-US" altLang="zh-CN" sz="2000" b="1">
                <a:solidFill>
                  <a:srgbClr val="0070C0"/>
                </a:solidFill>
              </a:rPr>
              <a:t>CPR 2</a:t>
            </a:r>
            <a:r>
              <a:rPr lang="zh-CN" altLang="en-US" sz="2000" b="1">
                <a:solidFill>
                  <a:srgbClr val="0070C0"/>
                </a:solidFill>
              </a:rPr>
              <a:t>分钟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395720" y="2580640"/>
            <a:ext cx="2256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70C0"/>
                </a:solidFill>
              </a:rPr>
              <a:t>评估为可除颤心律</a:t>
            </a:r>
          </a:p>
        </p:txBody>
      </p:sp>
      <p:sp>
        <p:nvSpPr>
          <p:cNvPr id="10" name="燕尾形箭头 9"/>
          <p:cNvSpPr/>
          <p:nvPr/>
        </p:nvSpPr>
        <p:spPr>
          <a:xfrm>
            <a:off x="3080385" y="2683510"/>
            <a:ext cx="480060" cy="19367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燕尾形箭头 10"/>
          <p:cNvSpPr/>
          <p:nvPr/>
        </p:nvSpPr>
        <p:spPr>
          <a:xfrm>
            <a:off x="4420235" y="3678555"/>
            <a:ext cx="480060" cy="19367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燕尾形箭头 11"/>
          <p:cNvSpPr/>
          <p:nvPr/>
        </p:nvSpPr>
        <p:spPr>
          <a:xfrm>
            <a:off x="1691005" y="3678555"/>
            <a:ext cx="480060" cy="19367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燕尾形箭头 12"/>
          <p:cNvSpPr/>
          <p:nvPr/>
        </p:nvSpPr>
        <p:spPr>
          <a:xfrm>
            <a:off x="8780145" y="2682875"/>
            <a:ext cx="480060" cy="19367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燕尾形箭头 13"/>
          <p:cNvSpPr/>
          <p:nvPr/>
        </p:nvSpPr>
        <p:spPr>
          <a:xfrm>
            <a:off x="5775325" y="2683510"/>
            <a:ext cx="480060" cy="19367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926080" y="4567555"/>
            <a:ext cx="7176135" cy="5219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每延迟</a:t>
            </a:r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1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分钟开始</a:t>
            </a:r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CPR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，生存率下降约</a:t>
            </a:r>
            <a:r>
              <a:rPr lang="en-US" altLang="zh-CN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10%</a:t>
            </a:r>
            <a:r>
              <a:rPr lang="zh-CN" altLang="en-US" sz="2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sym typeface="+mn-ea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61292" y="2242304"/>
            <a:ext cx="70688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/>
              <a:t>第四部分  急救误区与注意事项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常见误区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85240" y="1022985"/>
            <a:ext cx="71793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错误</a:t>
            </a:r>
            <a:r>
              <a:rPr lang="en-US" altLang="zh-CN" sz="2000" dirty="0"/>
              <a:t>1</a:t>
            </a:r>
            <a:r>
              <a:rPr lang="zh-CN" altLang="en-US" sz="2000" dirty="0"/>
              <a:t>：烧烫伤涂牙膏</a:t>
            </a:r>
            <a:r>
              <a:rPr lang="en-US" altLang="zh-CN" sz="2000" dirty="0"/>
              <a:t>/</a:t>
            </a:r>
            <a:r>
              <a:rPr lang="zh-CN" altLang="en-US" sz="2000" dirty="0" smtClean="0"/>
              <a:t>酱油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香油</a:t>
            </a:r>
            <a:r>
              <a:rPr lang="zh-CN" altLang="en-US" sz="2000" b="1" dirty="0" smtClean="0"/>
              <a:t>→</a:t>
            </a:r>
            <a:r>
              <a:rPr lang="zh-CN" altLang="en-US" sz="2000" dirty="0"/>
              <a:t>正确：冲</a:t>
            </a:r>
            <a:r>
              <a:rPr lang="en-US" altLang="zh-CN" sz="2000" dirty="0"/>
              <a:t>—</a:t>
            </a:r>
            <a:r>
              <a:rPr lang="zh-CN" altLang="en-US" sz="2000" dirty="0"/>
              <a:t>脱</a:t>
            </a:r>
            <a:r>
              <a:rPr lang="en-US" altLang="zh-CN" sz="2000" dirty="0"/>
              <a:t>—</a:t>
            </a:r>
            <a:r>
              <a:rPr lang="zh-CN" altLang="en-US" sz="2000" dirty="0"/>
              <a:t>泡</a:t>
            </a:r>
            <a:r>
              <a:rPr lang="en-US" altLang="zh-CN" sz="2000" dirty="0"/>
              <a:t>—</a:t>
            </a:r>
            <a:r>
              <a:rPr lang="zh-CN" altLang="en-US" sz="2000" dirty="0"/>
              <a:t>盖</a:t>
            </a:r>
            <a:r>
              <a:rPr lang="en-US" altLang="zh-CN" sz="2000" dirty="0"/>
              <a:t>—</a:t>
            </a:r>
            <a:r>
              <a:rPr lang="zh-CN" altLang="en-US" sz="2000" dirty="0"/>
              <a:t>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85240" y="5026660"/>
            <a:ext cx="66471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错误</a:t>
            </a:r>
            <a:r>
              <a:rPr lang="en-US" altLang="zh-CN" sz="2000" dirty="0"/>
              <a:t>2</a:t>
            </a:r>
            <a:r>
              <a:rPr lang="zh-CN" altLang="en-US" sz="2000" dirty="0"/>
              <a:t>：流鼻血仰头</a:t>
            </a:r>
            <a:r>
              <a:rPr lang="zh-CN" altLang="en-US" sz="2000" b="1" dirty="0">
                <a:sym typeface="+mn-ea"/>
              </a:rPr>
              <a:t>→</a:t>
            </a:r>
            <a:r>
              <a:rPr lang="zh-CN" altLang="en-US" sz="2000" dirty="0">
                <a:sym typeface="+mn-ea"/>
              </a:rPr>
              <a:t>正确：身体前倾，捏鼻翼</a:t>
            </a:r>
            <a:r>
              <a:rPr lang="en-US" altLang="zh-CN" sz="2000" dirty="0">
                <a:sym typeface="+mn-ea"/>
              </a:rPr>
              <a:t>5-10</a:t>
            </a:r>
            <a:r>
              <a:rPr lang="zh-CN" altLang="en-US" sz="2000" dirty="0">
                <a:sym typeface="+mn-ea"/>
              </a:rPr>
              <a:t>分钟</a:t>
            </a:r>
          </a:p>
        </p:txBody>
      </p:sp>
      <p:pic>
        <p:nvPicPr>
          <p:cNvPr id="5" name="图片 4" descr="15"/>
          <p:cNvPicPr>
            <a:picLocks noChangeAspect="1"/>
          </p:cNvPicPr>
          <p:nvPr/>
        </p:nvPicPr>
        <p:blipFill>
          <a:blip r:embed="rId2"/>
          <a:srcRect r="6952"/>
          <a:stretch>
            <a:fillRect/>
          </a:stretch>
        </p:blipFill>
        <p:spPr>
          <a:xfrm>
            <a:off x="3300730" y="1614805"/>
            <a:ext cx="4949190" cy="30981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85240" y="5801995"/>
            <a:ext cx="921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错误</a:t>
            </a:r>
            <a:r>
              <a:rPr lang="en-US" altLang="zh-CN" sz="2000"/>
              <a:t>3</a:t>
            </a:r>
            <a:r>
              <a:rPr lang="zh-CN" altLang="en-US" sz="2000"/>
              <a:t>：发烧</a:t>
            </a:r>
            <a:r>
              <a:rPr lang="en-US" altLang="zh-CN" sz="2000"/>
              <a:t>“</a:t>
            </a:r>
            <a:r>
              <a:rPr lang="zh-CN" altLang="en-US" sz="2000"/>
              <a:t>捂汗</a:t>
            </a:r>
            <a:r>
              <a:rPr lang="en-US" altLang="zh-CN" sz="2000"/>
              <a:t>”</a:t>
            </a:r>
            <a:r>
              <a:rPr lang="zh-CN" altLang="en-US" sz="2000" b="1">
                <a:sym typeface="+mn-ea"/>
              </a:rPr>
              <a:t>→</a:t>
            </a:r>
            <a:r>
              <a:rPr lang="zh-CN" altLang="en-US" sz="2000">
                <a:sym typeface="+mn-ea"/>
              </a:rPr>
              <a:t>正确：减少衣物或盖被，身体需要散热</a:t>
            </a:r>
            <a:endParaRPr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7279005" y="2034540"/>
            <a:ext cx="785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  <a:r>
              <a:rPr lang="zh-CN" altLang="en-US" sz="1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分钟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618095" y="4406265"/>
            <a:ext cx="7854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30</a:t>
            </a:r>
            <a:r>
              <a:rPr lang="zh-CN" altLang="en-US" sz="1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分钟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常见误区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90295" y="1280160"/>
            <a:ext cx="9164320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错误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：中暑大量灌藿香正气水</a:t>
            </a:r>
            <a:r>
              <a:rPr lang="zh-CN" altLang="en-US" sz="2000" b="1" dirty="0"/>
              <a:t>→</a:t>
            </a:r>
            <a:r>
              <a:rPr lang="zh-CN" altLang="en-US" sz="2000" dirty="0"/>
              <a:t>正确</a:t>
            </a:r>
            <a:r>
              <a:rPr lang="zh-CN" altLang="en-US" sz="2000" dirty="0" smtClean="0"/>
              <a:t>：快速移至阴凉处，物理降温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错误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：异物卡喉，拍背</a:t>
            </a:r>
            <a:r>
              <a:rPr lang="zh-CN" altLang="en-US" sz="2000" b="1" dirty="0"/>
              <a:t>→</a:t>
            </a:r>
            <a:r>
              <a:rPr lang="zh-CN" altLang="en-US" sz="2000" dirty="0"/>
              <a:t>正确</a:t>
            </a:r>
            <a:r>
              <a:rPr lang="zh-CN" altLang="en-US" sz="2000" dirty="0" smtClean="0"/>
              <a:t>：海姆立克法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错误</a:t>
            </a:r>
            <a:r>
              <a:rPr lang="en-US" altLang="zh-CN" sz="2000" dirty="0" smtClean="0"/>
              <a:t>6</a:t>
            </a:r>
            <a:r>
              <a:rPr lang="zh-CN" altLang="en-US" sz="2000" dirty="0" smtClean="0"/>
              <a:t>：溺水，先控水再抢救</a:t>
            </a:r>
            <a:r>
              <a:rPr lang="zh-CN" altLang="en-US" sz="2000" b="1" dirty="0"/>
              <a:t>→</a:t>
            </a:r>
            <a:r>
              <a:rPr lang="zh-CN" altLang="en-US" sz="2000" dirty="0"/>
              <a:t>正确</a:t>
            </a:r>
            <a:r>
              <a:rPr lang="zh-CN" altLang="en-US" sz="2000" dirty="0" smtClean="0"/>
              <a:t>：判断意识、呼吸、心跳，若无，立即</a:t>
            </a:r>
            <a:r>
              <a:rPr lang="en-US" altLang="zh-CN" sz="2000" dirty="0" smtClean="0"/>
              <a:t>CPR                      </a:t>
            </a:r>
            <a:endParaRPr lang="zh-CN" altLang="en-US" sz="2000" dirty="0" smtClean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97595" y="3679825"/>
            <a:ext cx="1557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  <a:sym typeface="+mn-ea"/>
              </a:rPr>
              <a:t>A→B→C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）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67057" y="2160389"/>
            <a:ext cx="605282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/>
              <a:t>第一部分  为什么学急救？</a:t>
            </a:r>
          </a:p>
        </p:txBody>
      </p:sp>
      <p:pic>
        <p:nvPicPr>
          <p:cNvPr id="4" name="图片 3" descr="17"/>
          <p:cNvPicPr>
            <a:picLocks noChangeAspect="1"/>
          </p:cNvPicPr>
          <p:nvPr/>
        </p:nvPicPr>
        <p:blipFill>
          <a:blip r:embed="rId2"/>
          <a:srcRect l="6311" t="8482" r="7208" b="6032"/>
          <a:stretch>
            <a:fillRect/>
          </a:stretch>
        </p:blipFill>
        <p:spPr>
          <a:xfrm>
            <a:off x="3543935" y="3072130"/>
            <a:ext cx="4899025" cy="3032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施救者自我保护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40050" y="1412240"/>
            <a:ext cx="6657340" cy="1845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 sz="2000" dirty="0"/>
              <a:t>戴手套</a:t>
            </a:r>
            <a:r>
              <a:rPr lang="en-US" altLang="zh-CN" sz="2000" dirty="0"/>
              <a:t>/</a:t>
            </a:r>
            <a:r>
              <a:rPr lang="zh-CN" altLang="en-US" sz="2000" dirty="0"/>
              <a:t>用干净布料接触患者体液</a:t>
            </a:r>
            <a:r>
              <a:rPr lang="zh-CN" altLang="en-US" sz="2000" dirty="0" smtClean="0"/>
              <a:t>；</a:t>
            </a:r>
            <a:endParaRPr lang="zh-CN" altLang="en-US" sz="2000" dirty="0"/>
          </a:p>
          <a:p>
            <a:pPr fontAlgn="auto">
              <a:lnSpc>
                <a:spcPct val="200000"/>
              </a:lnSpc>
            </a:pPr>
            <a:r>
              <a:rPr lang="zh-CN" altLang="en-US" sz="2000" dirty="0"/>
              <a:t>不确定环境安全时不盲目进入（如触电、火灾）</a:t>
            </a:r>
          </a:p>
          <a:p>
            <a:pPr fontAlgn="auto">
              <a:lnSpc>
                <a:spcPct val="200000"/>
              </a:lnSpc>
            </a:pPr>
            <a:r>
              <a:rPr lang="zh-CN" altLang="en-US" sz="2000" dirty="0"/>
              <a:t>拒绝</a:t>
            </a:r>
            <a:r>
              <a:rPr lang="en-US" altLang="zh-CN" sz="2000" dirty="0"/>
              <a:t>“</a:t>
            </a:r>
            <a:r>
              <a:rPr lang="zh-CN" altLang="en-US" sz="2000" dirty="0"/>
              <a:t>道德绑架</a:t>
            </a:r>
            <a:r>
              <a:rPr lang="en-US" altLang="zh-CN" sz="2000" dirty="0"/>
              <a:t>”</a:t>
            </a:r>
            <a:r>
              <a:rPr lang="zh-CN" altLang="en-US" sz="2000" dirty="0"/>
              <a:t>：量力而行，及时寻求他人帮助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2" action="ppaction://hlinkfile"/>
          </p:cNvPr>
          <p:cNvSpPr/>
          <p:nvPr/>
        </p:nvSpPr>
        <p:spPr>
          <a:xfrm>
            <a:off x="739140" y="3449955"/>
            <a:ext cx="727456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</a:rPr>
              <a:t>人人学急救，急救为人人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863330" y="4853305"/>
            <a:ext cx="2094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感谢聆听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30276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校园急救的重要性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67410" y="1089025"/>
            <a:ext cx="9906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/>
              <a:t>我国每年心源性猝死约</a:t>
            </a:r>
            <a:r>
              <a:rPr lang="en-US" altLang="zh-CN" sz="2000" dirty="0"/>
              <a:t>55</a:t>
            </a:r>
            <a:r>
              <a:rPr lang="zh-CN" altLang="en-US" sz="2000" dirty="0"/>
              <a:t>万例，其中</a:t>
            </a:r>
            <a:r>
              <a:rPr lang="en-US" altLang="zh-CN" sz="2000" dirty="0"/>
              <a:t>18-35</a:t>
            </a:r>
            <a:r>
              <a:rPr lang="zh-CN" altLang="en-US" sz="2000" dirty="0"/>
              <a:t>岁青年占比超</a:t>
            </a:r>
            <a:r>
              <a:rPr lang="en-US" altLang="zh-CN" sz="2000" dirty="0"/>
              <a:t>30%</a:t>
            </a:r>
            <a:r>
              <a:rPr lang="zh-CN" altLang="en-US" sz="2000" dirty="0"/>
              <a:t>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校园场景：运动损伤、突发疾病（如低血糖、晕厥）、外伤（骨折</a:t>
            </a:r>
            <a:r>
              <a:rPr lang="en-US" altLang="zh-CN" sz="2000" dirty="0"/>
              <a:t>/</a:t>
            </a:r>
            <a:r>
              <a:rPr lang="zh-CN" altLang="en-US" sz="2000" dirty="0"/>
              <a:t>出血）、异物卡喉等。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学生角色：</a:t>
            </a:r>
            <a:r>
              <a:rPr lang="en-US" altLang="zh-CN" sz="2000" dirty="0"/>
              <a:t>“</a:t>
            </a:r>
            <a:r>
              <a:rPr lang="zh-CN" altLang="en-US" sz="2000" dirty="0"/>
              <a:t>第一目击者</a:t>
            </a:r>
            <a:r>
              <a:rPr lang="en-US" altLang="zh-CN" sz="2000" dirty="0"/>
              <a:t>”——</a:t>
            </a:r>
            <a:r>
              <a:rPr lang="zh-CN" altLang="en-US" sz="2000" dirty="0"/>
              <a:t>黄金</a:t>
            </a:r>
            <a:r>
              <a:rPr lang="en-US" altLang="zh-CN" sz="2000" dirty="0"/>
              <a:t>4</a:t>
            </a:r>
            <a:r>
              <a:rPr lang="zh-CN" altLang="en-US" sz="2000" dirty="0"/>
              <a:t>分钟决定生死！</a:t>
            </a: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305" y="3044825"/>
            <a:ext cx="4013200" cy="3052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2672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急救的核心原则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48740" y="1304290"/>
            <a:ext cx="9362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/>
              <a:t>先救命，后治伤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评估环境</a:t>
            </a:r>
            <a:r>
              <a:rPr lang="zh-CN" altLang="en-US" sz="2000" dirty="0" smtClean="0"/>
              <a:t>安全</a:t>
            </a:r>
            <a:endParaRPr lang="en-US" altLang="zh-CN" sz="200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000" dirty="0" smtClean="0"/>
              <a:t>拨打</a:t>
            </a:r>
            <a:r>
              <a:rPr lang="en-US" altLang="zh-CN" sz="2000" dirty="0"/>
              <a:t>120</a:t>
            </a:r>
            <a:r>
              <a:rPr lang="zh-CN" altLang="en-US" sz="2000" dirty="0"/>
              <a:t>，说清要点</a:t>
            </a:r>
            <a:r>
              <a:rPr lang="en-US" altLang="zh-CN" sz="2000" dirty="0"/>
              <a:t>5W</a:t>
            </a:r>
            <a:r>
              <a:rPr lang="zh-CN" altLang="en-US" sz="2000" dirty="0"/>
              <a:t>：</a:t>
            </a:r>
            <a:r>
              <a:rPr lang="en-US" altLang="zh-CN" sz="2000" dirty="0"/>
              <a:t>who what where when why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时间就是生命：心脏停搏</a:t>
            </a:r>
            <a:r>
              <a:rPr lang="en-US" altLang="zh-CN" sz="2000" dirty="0"/>
              <a:t>4</a:t>
            </a:r>
            <a:r>
              <a:rPr lang="zh-CN" altLang="en-US" sz="2000" dirty="0"/>
              <a:t>分钟内开始</a:t>
            </a:r>
            <a:r>
              <a:rPr lang="en-US" altLang="zh-CN" sz="2000" dirty="0"/>
              <a:t>CPR</a:t>
            </a:r>
            <a:r>
              <a:rPr lang="zh-CN" altLang="en-US" sz="2000" dirty="0"/>
              <a:t>，抢救成功率约</a:t>
            </a:r>
            <a:r>
              <a:rPr lang="en-US" altLang="zh-CN" sz="2000" dirty="0"/>
              <a:t>50%</a:t>
            </a:r>
            <a:r>
              <a:rPr lang="zh-CN" altLang="en-US" sz="2000" dirty="0"/>
              <a:t>！</a:t>
            </a:r>
          </a:p>
        </p:txBody>
      </p:sp>
      <p:pic>
        <p:nvPicPr>
          <p:cNvPr id="5" name="图片 4" descr="57"/>
          <p:cNvPicPr>
            <a:picLocks noChangeAspect="1"/>
          </p:cNvPicPr>
          <p:nvPr/>
        </p:nvPicPr>
        <p:blipFill>
          <a:blip r:embed="rId2"/>
          <a:srcRect t="18877" b="49953"/>
          <a:stretch>
            <a:fillRect/>
          </a:stretch>
        </p:blipFill>
        <p:spPr>
          <a:xfrm>
            <a:off x="5615940" y="3439795"/>
            <a:ext cx="4360545" cy="302006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3"/>
          <a:srcRect t="22983" b="4402"/>
          <a:stretch>
            <a:fillRect/>
          </a:stretch>
        </p:blipFill>
        <p:spPr>
          <a:xfrm>
            <a:off x="1503680" y="3933825"/>
            <a:ext cx="3345180" cy="2470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8940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提问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62100" y="2075815"/>
            <a:ext cx="86785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/>
              <a:t>如果室友突然倒地无呼吸，你会先做什么？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7629" y="2065774"/>
            <a:ext cx="86773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/>
              <a:t>第二部分  校园常见急症识别</a:t>
            </a:r>
            <a:r>
              <a:rPr lang="zh-CN" altLang="en-US" sz="4000" b="1" dirty="0" smtClean="0"/>
              <a:t>与预处理</a:t>
            </a:r>
            <a:endParaRPr lang="zh-CN" altLang="en-US" sz="4000" b="1" dirty="0"/>
          </a:p>
        </p:txBody>
      </p:sp>
      <p:pic>
        <p:nvPicPr>
          <p:cNvPr id="4" name="图片 3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425" y="3030855"/>
            <a:ext cx="6661785" cy="3272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203132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晕厥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383665" y="1172845"/>
            <a:ext cx="89420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表现：突发意识丧失、面色苍白、脉搏弱          数秒至数分钟自行苏醒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6122035" y="1339850"/>
            <a:ext cx="525145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05560" y="1875155"/>
            <a:ext cx="90982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常见原因：低血糖、体位性低血压、过度疲劳、情绪紧张、贫血</a:t>
            </a:r>
          </a:p>
          <a:p>
            <a:endParaRPr lang="zh-CN" altLang="en-US" sz="2000"/>
          </a:p>
          <a:p>
            <a:r>
              <a:rPr lang="zh-CN" altLang="en-US" sz="2000"/>
              <a:t>处理：       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      平卧，抬高下肢</a:t>
            </a:r>
            <a:r>
              <a:rPr lang="en-US" altLang="zh-CN" sz="2000"/>
              <a:t>15-30</a:t>
            </a:r>
            <a:r>
              <a:rPr lang="zh-CN" altLang="en-US" sz="2000"/>
              <a:t>度；若有呕吐风险，立即侧卧位（防窒息）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       解开衣领，保持通风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       监测生命体征，若</a:t>
            </a:r>
            <a:r>
              <a:rPr lang="en-US" altLang="zh-CN" sz="2000"/>
              <a:t>5</a:t>
            </a:r>
            <a:r>
              <a:rPr lang="zh-CN" altLang="en-US" sz="2000"/>
              <a:t>分钟未苏醒，立即送医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      </a:t>
            </a:r>
            <a:r>
              <a:rPr lang="zh-CN" altLang="en-US" sz="2000" b="1"/>
              <a:t>勿强行喂水或掐人中！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391285" y="4214495"/>
            <a:ext cx="510540" cy="520065"/>
            <a:chOff x="1173" y="6461"/>
            <a:chExt cx="1092" cy="1092"/>
          </a:xfrm>
        </p:grpSpPr>
        <p:sp>
          <p:nvSpPr>
            <p:cNvPr id="6" name="减号 5"/>
            <p:cNvSpPr/>
            <p:nvPr/>
          </p:nvSpPr>
          <p:spPr>
            <a:xfrm rot="2460000">
              <a:off x="1173" y="6791"/>
              <a:ext cx="1093" cy="433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减号 6"/>
            <p:cNvSpPr/>
            <p:nvPr/>
          </p:nvSpPr>
          <p:spPr>
            <a:xfrm rot="7920000">
              <a:off x="1145" y="6791"/>
              <a:ext cx="1093" cy="433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半闭框 8"/>
          <p:cNvSpPr/>
          <p:nvPr/>
        </p:nvSpPr>
        <p:spPr>
          <a:xfrm rot="12000000">
            <a:off x="1501775" y="2853690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半闭框 9"/>
          <p:cNvSpPr/>
          <p:nvPr/>
        </p:nvSpPr>
        <p:spPr>
          <a:xfrm rot="12000000">
            <a:off x="1501775" y="3763010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半闭框 10"/>
          <p:cNvSpPr/>
          <p:nvPr/>
        </p:nvSpPr>
        <p:spPr>
          <a:xfrm rot="12000000">
            <a:off x="1514475" y="3339465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3" name="图片 12" descr="59"/>
          <p:cNvPicPr>
            <a:picLocks noChangeAspect="1"/>
          </p:cNvPicPr>
          <p:nvPr/>
        </p:nvPicPr>
        <p:blipFill>
          <a:blip r:embed="rId2"/>
          <a:srcRect l="7001" t="33803" r="7001" b="34718"/>
          <a:stretch>
            <a:fillRect/>
          </a:stretch>
        </p:blipFill>
        <p:spPr>
          <a:xfrm>
            <a:off x="7038975" y="3305175"/>
            <a:ext cx="4266565" cy="3356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2137" y="148709"/>
            <a:ext cx="160528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运动损伤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41780" y="1310005"/>
            <a:ext cx="910844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/>
              <a:t>扭伤（踝关节最常见）：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 </a:t>
            </a:r>
            <a:r>
              <a:rPr lang="en-US" altLang="zh-CN" sz="2000" dirty="0"/>
              <a:t>RICE</a:t>
            </a:r>
            <a:r>
              <a:rPr lang="zh-CN" altLang="en-US" sz="2000" dirty="0"/>
              <a:t>原则：</a:t>
            </a:r>
            <a:r>
              <a:rPr lang="en-US" altLang="zh-CN" sz="2000" dirty="0"/>
              <a:t>Rest</a:t>
            </a:r>
            <a:r>
              <a:rPr lang="zh-CN" altLang="en-US" sz="2000" dirty="0"/>
              <a:t>（休息）、</a:t>
            </a:r>
            <a:r>
              <a:rPr lang="en-US" altLang="zh-CN" sz="2000" dirty="0"/>
              <a:t>Ice</a:t>
            </a:r>
            <a:r>
              <a:rPr lang="zh-CN" altLang="en-US" sz="2000" dirty="0"/>
              <a:t>（冰敷</a:t>
            </a:r>
            <a:r>
              <a:rPr lang="en-US" altLang="zh-CN" sz="2000" dirty="0"/>
              <a:t>15-20</a:t>
            </a:r>
            <a:r>
              <a:rPr lang="zh-CN" altLang="en-US" sz="2000" dirty="0"/>
              <a:t>分钟）、</a:t>
            </a:r>
            <a:r>
              <a:rPr lang="en-US" altLang="zh-CN" sz="2000" dirty="0"/>
              <a:t>Compression</a:t>
            </a:r>
            <a:r>
              <a:rPr lang="zh-CN" altLang="en-US" sz="2000" dirty="0"/>
              <a:t>（加压     包扎）、</a:t>
            </a:r>
            <a:r>
              <a:rPr lang="en-US" altLang="zh-CN" sz="2000" dirty="0"/>
              <a:t>Elevation</a:t>
            </a:r>
            <a:r>
              <a:rPr lang="zh-CN" altLang="en-US" sz="2000" dirty="0"/>
              <a:t>（抬高患肢）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</a:t>
            </a:r>
            <a:r>
              <a:rPr lang="zh-CN" altLang="en-US" sz="2000" b="1" dirty="0"/>
              <a:t>禁止热敷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按摩！</a:t>
            </a:r>
          </a:p>
          <a:p>
            <a:pPr fontAlgn="auto">
              <a:lnSpc>
                <a:spcPct val="150000"/>
              </a:lnSpc>
            </a:pPr>
            <a:endParaRPr lang="zh-CN" altLang="en-US" sz="2000" b="1" dirty="0"/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骨折：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 固定伤肢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/>
              <a:t>       避免移动，立即送医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548765" y="2726055"/>
            <a:ext cx="510540" cy="520065"/>
            <a:chOff x="1173" y="6461"/>
            <a:chExt cx="1092" cy="1092"/>
          </a:xfrm>
        </p:grpSpPr>
        <p:sp>
          <p:nvSpPr>
            <p:cNvPr id="6" name="减号 5"/>
            <p:cNvSpPr/>
            <p:nvPr/>
          </p:nvSpPr>
          <p:spPr>
            <a:xfrm rot="2460000">
              <a:off x="1173" y="6791"/>
              <a:ext cx="1093" cy="433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减号 6"/>
            <p:cNvSpPr/>
            <p:nvPr/>
          </p:nvSpPr>
          <p:spPr>
            <a:xfrm rot="7920000">
              <a:off x="1145" y="6791"/>
              <a:ext cx="1093" cy="433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半闭框 3"/>
          <p:cNvSpPr/>
          <p:nvPr/>
        </p:nvSpPr>
        <p:spPr>
          <a:xfrm rot="12000000">
            <a:off x="1721485" y="1822450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半闭框 4"/>
          <p:cNvSpPr/>
          <p:nvPr/>
        </p:nvSpPr>
        <p:spPr>
          <a:xfrm rot="12000000">
            <a:off x="1659255" y="4610100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半闭框 8"/>
          <p:cNvSpPr/>
          <p:nvPr/>
        </p:nvSpPr>
        <p:spPr>
          <a:xfrm rot="12000000">
            <a:off x="1671955" y="4124960"/>
            <a:ext cx="263525" cy="354965"/>
          </a:xfrm>
          <a:prstGeom prst="halfFram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55" y="3415665"/>
            <a:ext cx="3602990" cy="177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43F25"/>
      </a:accent1>
      <a:accent2>
        <a:srgbClr val="838A8D"/>
      </a:accent2>
      <a:accent3>
        <a:srgbClr val="DF7670"/>
      </a:accent3>
      <a:accent4>
        <a:srgbClr val="9AA1A4"/>
      </a:accent4>
      <a:accent5>
        <a:srgbClr val="D9D2CB"/>
      </a:accent5>
      <a:accent6>
        <a:srgbClr val="444546"/>
      </a:accent6>
      <a:hlink>
        <a:srgbClr val="D9D2CB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F43F25"/>
    </a:accent1>
    <a:accent2>
      <a:srgbClr val="838A8D"/>
    </a:accent2>
    <a:accent3>
      <a:srgbClr val="DF7670"/>
    </a:accent3>
    <a:accent4>
      <a:srgbClr val="9AA1A4"/>
    </a:accent4>
    <a:accent5>
      <a:srgbClr val="D9D2CB"/>
    </a:accent5>
    <a:accent6>
      <a:srgbClr val="444546"/>
    </a:accent6>
    <a:hlink>
      <a:srgbClr val="D9D2CB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193</TotalTime>
  <Words>1104</Words>
  <Application>Microsoft Office PowerPoint</Application>
  <PresentationFormat>自定义</PresentationFormat>
  <Paragraphs>133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dell</cp:lastModifiedBy>
  <cp:revision>204</cp:revision>
  <cp:lastPrinted>2017-11-14T16:00:00Z</cp:lastPrinted>
  <dcterms:created xsi:type="dcterms:W3CDTF">2017-11-14T16:00:00Z</dcterms:created>
  <dcterms:modified xsi:type="dcterms:W3CDTF">2025-10-14T14:20:44Z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2052-10.8.2.6613</vt:lpwstr>
  </property>
</Properties>
</file>